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66" d="100"/>
          <a:sy n="66" d="100"/>
        </p:scale>
        <p:origin x="667"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CF90E8-FB41-4B12-8656-EF7758898851}" type="datetimeFigureOut">
              <a:rPr lang="en-US" smtClean="0"/>
              <a:t>12/9/2025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11532A-72FA-4409-B71F-01938B32B86C}" type="slidenum">
              <a:rPr lang="en-US" smtClean="0"/>
              <a:t>‹#›</a:t>
            </a:fld>
            <a:endParaRPr lang="en-US"/>
          </a:p>
        </p:txBody>
      </p:sp>
    </p:spTree>
    <p:extLst>
      <p:ext uri="{BB962C8B-B14F-4D97-AF65-F5344CB8AC3E}">
        <p14:creationId xmlns:p14="http://schemas.microsoft.com/office/powerpoint/2010/main" val="2494213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11532A-72FA-4409-B71F-01938B32B86C}" type="slidenum">
              <a:rPr lang="en-US" smtClean="0"/>
              <a:t>7</a:t>
            </a:fld>
            <a:endParaRPr lang="en-US"/>
          </a:p>
        </p:txBody>
      </p:sp>
    </p:spTree>
    <p:extLst>
      <p:ext uri="{BB962C8B-B14F-4D97-AF65-F5344CB8AC3E}">
        <p14:creationId xmlns:p14="http://schemas.microsoft.com/office/powerpoint/2010/main" val="3909171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769915F-31C4-4F18-AA33-1B40A96D7435}"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6BEECC3-D3C1-474F-877A-DD88B394F366}" type="slidenum">
              <a:rPr lang="en-US" smtClean="0"/>
              <a:t>‹#›</a:t>
            </a:fld>
            <a:endParaRPr lang="en-US"/>
          </a:p>
        </p:txBody>
      </p:sp>
    </p:spTree>
    <p:extLst>
      <p:ext uri="{BB962C8B-B14F-4D97-AF65-F5344CB8AC3E}">
        <p14:creationId xmlns:p14="http://schemas.microsoft.com/office/powerpoint/2010/main" val="77559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69915F-31C4-4F18-AA33-1B40A96D7435}"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6BEECC3-D3C1-474F-877A-DD88B394F366}" type="slidenum">
              <a:rPr lang="en-US" smtClean="0"/>
              <a:t>‹#›</a:t>
            </a:fld>
            <a:endParaRPr lang="en-US"/>
          </a:p>
        </p:txBody>
      </p:sp>
    </p:spTree>
    <p:extLst>
      <p:ext uri="{BB962C8B-B14F-4D97-AF65-F5344CB8AC3E}">
        <p14:creationId xmlns:p14="http://schemas.microsoft.com/office/powerpoint/2010/main" val="3499489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69915F-31C4-4F18-AA33-1B40A96D7435}"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6BEECC3-D3C1-474F-877A-DD88B394F366}" type="slidenum">
              <a:rPr lang="en-US" smtClean="0"/>
              <a:t>‹#›</a:t>
            </a:fld>
            <a:endParaRPr lang="en-US"/>
          </a:p>
        </p:txBody>
      </p:sp>
    </p:spTree>
    <p:extLst>
      <p:ext uri="{BB962C8B-B14F-4D97-AF65-F5344CB8AC3E}">
        <p14:creationId xmlns:p14="http://schemas.microsoft.com/office/powerpoint/2010/main" val="2642917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69915F-31C4-4F18-AA33-1B40A96D7435}"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6BEECC3-D3C1-474F-877A-DD88B394F366}" type="slidenum">
              <a:rPr lang="en-US" smtClean="0"/>
              <a:t>‹#›</a:t>
            </a:fld>
            <a:endParaRPr lang="en-US"/>
          </a:p>
        </p:txBody>
      </p:sp>
    </p:spTree>
    <p:extLst>
      <p:ext uri="{BB962C8B-B14F-4D97-AF65-F5344CB8AC3E}">
        <p14:creationId xmlns:p14="http://schemas.microsoft.com/office/powerpoint/2010/main" val="1766993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69915F-31C4-4F18-AA33-1B40A96D7435}" type="datetimeFigureOut">
              <a:rPr lang="en-US" smtClean="0"/>
              <a:t>12/9/2025</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6BEECC3-D3C1-474F-877A-DD88B394F366}" type="slidenum">
              <a:rPr lang="en-US" smtClean="0"/>
              <a:t>‹#›</a:t>
            </a:fld>
            <a:endParaRPr lang="en-US"/>
          </a:p>
        </p:txBody>
      </p:sp>
    </p:spTree>
    <p:extLst>
      <p:ext uri="{BB962C8B-B14F-4D97-AF65-F5344CB8AC3E}">
        <p14:creationId xmlns:p14="http://schemas.microsoft.com/office/powerpoint/2010/main" val="3317708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69915F-31C4-4F18-AA33-1B40A96D7435}" type="datetimeFigureOut">
              <a:rPr lang="en-US" smtClean="0"/>
              <a:t>12/9/2025</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6BEECC3-D3C1-474F-877A-DD88B394F366}" type="slidenum">
              <a:rPr lang="en-US" smtClean="0"/>
              <a:t>‹#›</a:t>
            </a:fld>
            <a:endParaRPr lang="en-US"/>
          </a:p>
        </p:txBody>
      </p:sp>
    </p:spTree>
    <p:extLst>
      <p:ext uri="{BB962C8B-B14F-4D97-AF65-F5344CB8AC3E}">
        <p14:creationId xmlns:p14="http://schemas.microsoft.com/office/powerpoint/2010/main" val="1961097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69915F-31C4-4F18-AA33-1B40A96D7435}" type="datetimeFigureOut">
              <a:rPr lang="en-US" smtClean="0"/>
              <a:t>12/9/2025</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6BEECC3-D3C1-474F-877A-DD88B394F366}" type="slidenum">
              <a:rPr lang="en-US" smtClean="0"/>
              <a:t>‹#›</a:t>
            </a:fld>
            <a:endParaRPr lang="en-US"/>
          </a:p>
        </p:txBody>
      </p:sp>
    </p:spTree>
    <p:extLst>
      <p:ext uri="{BB962C8B-B14F-4D97-AF65-F5344CB8AC3E}">
        <p14:creationId xmlns:p14="http://schemas.microsoft.com/office/powerpoint/2010/main" val="1317789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69915F-31C4-4F18-AA33-1B40A96D7435}"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6BEECC3-D3C1-474F-877A-DD88B394F366}" type="slidenum">
              <a:rPr lang="en-US" smtClean="0"/>
              <a:t>‹#›</a:t>
            </a:fld>
            <a:endParaRPr lang="en-US"/>
          </a:p>
        </p:txBody>
      </p:sp>
    </p:spTree>
    <p:extLst>
      <p:ext uri="{BB962C8B-B14F-4D97-AF65-F5344CB8AC3E}">
        <p14:creationId xmlns:p14="http://schemas.microsoft.com/office/powerpoint/2010/main" val="1006138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69915F-31C4-4F18-AA33-1B40A96D7435}"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6BEECC3-D3C1-474F-877A-DD88B394F366}" type="slidenum">
              <a:rPr lang="en-US" smtClean="0"/>
              <a:t>‹#›</a:t>
            </a:fld>
            <a:endParaRPr lang="en-US"/>
          </a:p>
        </p:txBody>
      </p:sp>
    </p:spTree>
    <p:extLst>
      <p:ext uri="{BB962C8B-B14F-4D97-AF65-F5344CB8AC3E}">
        <p14:creationId xmlns:p14="http://schemas.microsoft.com/office/powerpoint/2010/main" val="1945902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69915F-31C4-4F18-AA33-1B40A96D7435}"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6BEECC3-D3C1-474F-877A-DD88B394F366}" type="slidenum">
              <a:rPr lang="en-US" smtClean="0"/>
              <a:t>‹#›</a:t>
            </a:fld>
            <a:endParaRPr lang="en-US"/>
          </a:p>
        </p:txBody>
      </p:sp>
    </p:spTree>
    <p:extLst>
      <p:ext uri="{BB962C8B-B14F-4D97-AF65-F5344CB8AC3E}">
        <p14:creationId xmlns:p14="http://schemas.microsoft.com/office/powerpoint/2010/main" val="2475189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69915F-31C4-4F18-AA33-1B40A96D7435}"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6BEECC3-D3C1-474F-877A-DD88B394F366}"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347263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769915F-31C4-4F18-AA33-1B40A96D7435}"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6BEECC3-D3C1-474F-877A-DD88B394F366}" type="slidenum">
              <a:rPr lang="en-US" smtClean="0"/>
              <a:t>‹#›</a:t>
            </a:fld>
            <a:endParaRPr lang="en-US"/>
          </a:p>
        </p:txBody>
      </p:sp>
    </p:spTree>
    <p:extLst>
      <p:ext uri="{BB962C8B-B14F-4D97-AF65-F5344CB8AC3E}">
        <p14:creationId xmlns:p14="http://schemas.microsoft.com/office/powerpoint/2010/main" val="13661811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769915F-31C4-4F18-AA33-1B40A96D7435}"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6BEECC3-D3C1-474F-877A-DD88B394F366}"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735632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769915F-31C4-4F18-AA33-1B40A96D7435}"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6BEECC3-D3C1-474F-877A-DD88B394F366}" type="slidenum">
              <a:rPr lang="en-US" smtClean="0"/>
              <a:t>‹#›</a:t>
            </a:fld>
            <a:endParaRPr lang="en-US"/>
          </a:p>
        </p:txBody>
      </p:sp>
    </p:spTree>
    <p:extLst>
      <p:ext uri="{BB962C8B-B14F-4D97-AF65-F5344CB8AC3E}">
        <p14:creationId xmlns:p14="http://schemas.microsoft.com/office/powerpoint/2010/main" val="13397955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69915F-31C4-4F18-AA33-1B40A96D7435}"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6BEECC3-D3C1-474F-877A-DD88B394F366}" type="slidenum">
              <a:rPr lang="en-US" smtClean="0"/>
              <a:t>‹#›</a:t>
            </a:fld>
            <a:endParaRPr lang="en-US"/>
          </a:p>
        </p:txBody>
      </p:sp>
    </p:spTree>
    <p:extLst>
      <p:ext uri="{BB962C8B-B14F-4D97-AF65-F5344CB8AC3E}">
        <p14:creationId xmlns:p14="http://schemas.microsoft.com/office/powerpoint/2010/main" val="22874219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69915F-31C4-4F18-AA33-1B40A96D7435}"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6BEECC3-D3C1-474F-877A-DD88B394F366}" type="slidenum">
              <a:rPr lang="en-US" smtClean="0"/>
              <a:t>‹#›</a:t>
            </a:fld>
            <a:endParaRPr lang="en-US"/>
          </a:p>
        </p:txBody>
      </p:sp>
    </p:spTree>
    <p:extLst>
      <p:ext uri="{BB962C8B-B14F-4D97-AF65-F5344CB8AC3E}">
        <p14:creationId xmlns:p14="http://schemas.microsoft.com/office/powerpoint/2010/main" val="1703071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8769915F-31C4-4F18-AA33-1B40A96D7435}" type="datetimeFigureOut">
              <a:rPr lang="en-US" smtClean="0"/>
              <a:t>12/9/2025</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6BEECC3-D3C1-474F-877A-DD88B394F366}" type="slidenum">
              <a:rPr lang="en-US" smtClean="0"/>
              <a:t>‹#›</a:t>
            </a:fld>
            <a:endParaRPr lang="en-US"/>
          </a:p>
        </p:txBody>
      </p:sp>
    </p:spTree>
    <p:extLst>
      <p:ext uri="{BB962C8B-B14F-4D97-AF65-F5344CB8AC3E}">
        <p14:creationId xmlns:p14="http://schemas.microsoft.com/office/powerpoint/2010/main" val="256313777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C2618-7331-9BA3-8330-E0592700F7DE}"/>
              </a:ext>
            </a:extLst>
          </p:cNvPr>
          <p:cNvSpPr>
            <a:spLocks noGrp="1"/>
          </p:cNvSpPr>
          <p:nvPr>
            <p:ph type="ctrTitle"/>
          </p:nvPr>
        </p:nvSpPr>
        <p:spPr>
          <a:xfrm>
            <a:off x="2417780" y="0"/>
            <a:ext cx="8637073" cy="1668379"/>
          </a:xfrm>
        </p:spPr>
        <p:txBody>
          <a:bodyPr>
            <a:normAutofit fontScale="90000"/>
          </a:bodyPr>
          <a:lstStyle/>
          <a:p>
            <a:pPr algn="ctr"/>
            <a:r>
              <a:rPr lang="fr-FR" sz="3000" b="1" u="sng">
                <a:latin typeface="Times New Roman" panose="02020603050405020304" pitchFamily="18" charset="0"/>
                <a:cs typeface="Times New Roman" panose="02020603050405020304" pitchFamily="18" charset="0"/>
              </a:rPr>
              <a:t>UNIVERSITY OF PROFESSIONAL STUDIES,ACCRA</a:t>
            </a:r>
            <a:br>
              <a:rPr lang="fr-FR" sz="3000" b="1" u="sng">
                <a:latin typeface="Times New Roman" panose="02020603050405020304" pitchFamily="18" charset="0"/>
                <a:cs typeface="Times New Roman" panose="02020603050405020304" pitchFamily="18" charset="0"/>
              </a:rPr>
            </a:br>
            <a:r>
              <a:rPr lang="fr-FR" sz="3000" b="1" u="sng">
                <a:latin typeface="Times New Roman" panose="02020603050405020304" pitchFamily="18" charset="0"/>
                <a:cs typeface="Times New Roman" panose="02020603050405020304" pitchFamily="18" charset="0"/>
              </a:rPr>
              <a:t>NEWS WRITING AND REPORTING</a:t>
            </a:r>
            <a:br>
              <a:rPr lang="fr-FR" sz="3000" b="1" u="sng">
                <a:latin typeface="Times New Roman" panose="02020603050405020304" pitchFamily="18" charset="0"/>
                <a:cs typeface="Times New Roman" panose="02020603050405020304" pitchFamily="18" charset="0"/>
              </a:rPr>
            </a:br>
            <a:r>
              <a:rPr lang="fr-FR" sz="3000" b="1" u="sng">
                <a:latin typeface="Times New Roman" panose="02020603050405020304" pitchFamily="18" charset="0"/>
                <a:cs typeface="Times New Roman" panose="02020603050405020304" pitchFamily="18" charset="0"/>
              </a:rPr>
              <a:t>GROUP EIGHT PROJECT</a:t>
            </a:r>
            <a:endParaRPr lang="en-US" sz="3000" b="1" u="sng"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CF46E3CA-E586-6C7A-9969-0D5680F6C20F}"/>
              </a:ext>
            </a:extLst>
          </p:cNvPr>
          <p:cNvSpPr>
            <a:spLocks noGrp="1"/>
          </p:cNvSpPr>
          <p:nvPr>
            <p:ph type="subTitle" idx="1"/>
          </p:nvPr>
        </p:nvSpPr>
        <p:spPr>
          <a:xfrm>
            <a:off x="1981361" y="1668379"/>
            <a:ext cx="8856357" cy="6166366"/>
          </a:xfrm>
        </p:spPr>
        <p:txBody>
          <a:bodyPr>
            <a:noAutofit/>
          </a:bodyPr>
          <a:lstStyle/>
          <a:p>
            <a:r>
              <a:rPr lang="fr-FR" sz="1600" dirty="0">
                <a:latin typeface="Times New Roman" panose="02020603050405020304" pitchFamily="18" charset="0"/>
                <a:cs typeface="Times New Roman" panose="02020603050405020304" pitchFamily="18" charset="0"/>
              </a:rPr>
              <a:t>PROJECT TITLE: EXPOSING THE DANGERS OF BREAST CANCER </a:t>
            </a:r>
          </a:p>
          <a:p>
            <a:r>
              <a:rPr lang="fr-FR" sz="1600" dirty="0">
                <a:latin typeface="Times New Roman" panose="02020603050405020304" pitchFamily="18" charset="0"/>
                <a:cs typeface="Times New Roman" panose="02020603050405020304" pitchFamily="18" charset="0"/>
              </a:rPr>
              <a:t>NAME OF LECTURER: MR. ARCHIBALD NII SARBAH ADAMS </a:t>
            </a:r>
          </a:p>
          <a:p>
            <a:r>
              <a:rPr lang="fr-FR" sz="1600" dirty="0">
                <a:latin typeface="Times New Roman" panose="02020603050405020304" pitchFamily="18" charset="0"/>
                <a:cs typeface="Times New Roman" panose="02020603050405020304" pitchFamily="18" charset="0"/>
              </a:rPr>
              <a:t>DATE:10TH DECEMBER,2025</a:t>
            </a:r>
          </a:p>
          <a:p>
            <a:endParaRPr lang="fr-FR" sz="1600" dirty="0">
              <a:latin typeface="Times New Roman" panose="02020603050405020304" pitchFamily="18" charset="0"/>
              <a:cs typeface="Times New Roman" panose="02020603050405020304" pitchFamily="18" charset="0"/>
            </a:endParaRPr>
          </a:p>
          <a:p>
            <a:r>
              <a:rPr lang="en-US" sz="1600" b="1" dirty="0"/>
              <a:t>GROUP MEMBERS </a:t>
            </a:r>
          </a:p>
          <a:p>
            <a:r>
              <a:rPr lang="en-US" sz="1600" dirty="0"/>
              <a:t>Klutse famous - 10325187</a:t>
            </a:r>
          </a:p>
          <a:p>
            <a:r>
              <a:rPr lang="en-US" sz="1600" dirty="0"/>
              <a:t>Quarshie Emmanuella - 10327063</a:t>
            </a:r>
          </a:p>
          <a:p>
            <a:r>
              <a:rPr lang="en-US" sz="1600" dirty="0"/>
              <a:t>Foresight Fadilatu Yaro - 10320990</a:t>
            </a:r>
          </a:p>
          <a:p>
            <a:r>
              <a:rPr lang="en-US" sz="1600" dirty="0"/>
              <a:t>Edem Sika Kumi-Dei- 10320999</a:t>
            </a:r>
          </a:p>
          <a:p>
            <a:r>
              <a:rPr lang="en-US" sz="1600" dirty="0"/>
              <a:t>Amonu Esther - 10321008</a:t>
            </a:r>
          </a:p>
          <a:p>
            <a:r>
              <a:rPr lang="en-US" sz="1600" dirty="0"/>
              <a:t>Addo Emmanuel Sowah - 10328386</a:t>
            </a:r>
          </a:p>
          <a:p>
            <a:r>
              <a:rPr lang="en-US" sz="1600" dirty="0"/>
              <a:t>Ankrah Dorcas - 10320982</a:t>
            </a:r>
          </a:p>
          <a:p>
            <a:r>
              <a:rPr lang="en-US" sz="1600" dirty="0"/>
              <a:t>Diana Boamah – 10318870</a:t>
            </a: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AKROFI EMMANUEL - 10330971</a:t>
            </a:r>
            <a:endParaRPr lang="en-US" sz="1600" dirty="0"/>
          </a:p>
        </p:txBody>
      </p:sp>
    </p:spTree>
    <p:extLst>
      <p:ext uri="{BB962C8B-B14F-4D97-AF65-F5344CB8AC3E}">
        <p14:creationId xmlns:p14="http://schemas.microsoft.com/office/powerpoint/2010/main" val="2817466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44C01-AA69-D36A-651E-2A19927ED210}"/>
              </a:ext>
            </a:extLst>
          </p:cNvPr>
          <p:cNvSpPr>
            <a:spLocks noGrp="1"/>
          </p:cNvSpPr>
          <p:nvPr>
            <p:ph type="ctrTitle"/>
          </p:nvPr>
        </p:nvSpPr>
        <p:spPr>
          <a:xfrm>
            <a:off x="1973179" y="220580"/>
            <a:ext cx="8777454" cy="1463842"/>
          </a:xfrm>
        </p:spPr>
        <p:txBody>
          <a:bodyPr/>
          <a:lstStyle/>
          <a:p>
            <a:r>
              <a:rPr lang="fr-FR" dirty="0"/>
              <a:t>INTRODUCTION</a:t>
            </a:r>
            <a:endParaRPr lang="en-US" dirty="0"/>
          </a:p>
        </p:txBody>
      </p:sp>
      <p:sp>
        <p:nvSpPr>
          <p:cNvPr id="3" name="Subtitle 2">
            <a:extLst>
              <a:ext uri="{FF2B5EF4-FFF2-40B4-BE49-F238E27FC236}">
                <a16:creationId xmlns:a16="http://schemas.microsoft.com/office/drawing/2014/main" id="{07A72C69-20F4-8947-8F6E-B7CD4799EC25}"/>
              </a:ext>
            </a:extLst>
          </p:cNvPr>
          <p:cNvSpPr>
            <a:spLocks noGrp="1"/>
          </p:cNvSpPr>
          <p:nvPr>
            <p:ph type="subTitle" idx="1"/>
          </p:nvPr>
        </p:nvSpPr>
        <p:spPr>
          <a:xfrm>
            <a:off x="529389" y="2470483"/>
            <a:ext cx="10221245" cy="3785937"/>
          </a:xfrm>
        </p:spPr>
        <p:txBody>
          <a:bodyPr>
            <a:normAutofit/>
          </a:bodyPr>
          <a:lstStyle/>
          <a:p>
            <a:pPr algn="ctr"/>
            <a:r>
              <a:rPr lang="en-US" sz="3200" dirty="0">
                <a:latin typeface="Times New Roman" panose="02020603050405020304" pitchFamily="18" charset="0"/>
                <a:cs typeface="Times New Roman" panose="02020603050405020304" pitchFamily="18" charset="0"/>
              </a:rPr>
              <a:t>Today, we're here to talk about something that affects millions of women worldwide, breast cancer. It's a disease that can touch any of us, whether directly or indirectly. Let's dive in and explore the risks, realities, and importance of early detection, and boost awareness.</a:t>
            </a:r>
          </a:p>
          <a:p>
            <a:endParaRPr lang="en-US" sz="3200" dirty="0">
              <a:latin typeface="Times New Roman" panose="02020603050405020304" pitchFamily="18" charset="0"/>
              <a:cs typeface="Times New Roman" panose="02020603050405020304" pitchFamily="18" charset="0"/>
            </a:endParaRPr>
          </a:p>
          <a:p>
            <a:r>
              <a:rPr lang="en-US" dirty="0"/>
              <a:t> </a:t>
            </a:r>
          </a:p>
          <a:p>
            <a:endParaRPr lang="en-US"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021817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2AFE1-A627-6CFA-ED7E-55C8361F66D8}"/>
              </a:ext>
            </a:extLst>
          </p:cNvPr>
          <p:cNvSpPr>
            <a:spLocks noGrp="1"/>
          </p:cNvSpPr>
          <p:nvPr>
            <p:ph type="ctrTitle"/>
          </p:nvPr>
        </p:nvSpPr>
        <p:spPr>
          <a:xfrm>
            <a:off x="770021" y="128338"/>
            <a:ext cx="10734592" cy="2310063"/>
          </a:xfrm>
        </p:spPr>
        <p:txBody>
          <a:bodyPr>
            <a:normAutofit fontScale="90000"/>
          </a:bodyPr>
          <a:lstStyle/>
          <a:p>
            <a:r>
              <a:rPr lang="en-US" sz="2000" b="1" dirty="0"/>
              <a:t>PURPOSE AND SCOPE OF THE REPORT:OVERVIEW OF THE CHOSEN TOPIC &amp; EVENT COVERED:</a:t>
            </a:r>
            <a:br>
              <a:rPr lang="en-US" sz="2000" dirty="0"/>
            </a:br>
            <a:r>
              <a:rPr lang="en-US" sz="2000" dirty="0"/>
              <a:t> </a:t>
            </a:r>
            <a:br>
              <a:rPr lang="en-US" sz="2000" dirty="0"/>
            </a:br>
            <a:r>
              <a:rPr lang="en-US" sz="2000" dirty="0"/>
              <a:t> </a:t>
            </a:r>
            <a:br>
              <a:rPr lang="en-US" sz="2000" dirty="0"/>
            </a:br>
            <a:r>
              <a:rPr lang="en-US" sz="2000" b="1" dirty="0"/>
              <a:t>Overview of Exposing the Dangers of Breast Cancer</a:t>
            </a:r>
            <a:br>
              <a:rPr lang="en-US" sz="2000" dirty="0"/>
            </a:br>
            <a:r>
              <a:rPr lang="en-US" sz="2000" b="1" dirty="0"/>
              <a:t>Topic: Exposing the Dangers of Breast Cancer</a:t>
            </a:r>
            <a:br>
              <a:rPr lang="en-US" dirty="0"/>
            </a:br>
            <a:endParaRPr lang="en-US" dirty="0"/>
          </a:p>
        </p:txBody>
      </p:sp>
      <p:sp>
        <p:nvSpPr>
          <p:cNvPr id="3" name="Subtitle 2">
            <a:extLst>
              <a:ext uri="{FF2B5EF4-FFF2-40B4-BE49-F238E27FC236}">
                <a16:creationId xmlns:a16="http://schemas.microsoft.com/office/drawing/2014/main" id="{0F263413-D15D-9822-932B-FD888EB134A3}"/>
              </a:ext>
            </a:extLst>
          </p:cNvPr>
          <p:cNvSpPr>
            <a:spLocks noGrp="1"/>
          </p:cNvSpPr>
          <p:nvPr>
            <p:ph type="subTitle" idx="1"/>
          </p:nvPr>
        </p:nvSpPr>
        <p:spPr>
          <a:xfrm>
            <a:off x="1668379" y="2438401"/>
            <a:ext cx="10523621" cy="2983831"/>
          </a:xfrm>
        </p:spPr>
        <p:txBody>
          <a:bodyPr>
            <a:normAutofit/>
          </a:bodyPr>
          <a:lstStyle/>
          <a:p>
            <a:r>
              <a:rPr lang="en-US" sz="2400" b="1" dirty="0"/>
              <a:t> Purpose</a:t>
            </a:r>
            <a:r>
              <a:rPr lang="en-US" sz="2400" dirty="0"/>
              <a:t>:</a:t>
            </a:r>
          </a:p>
          <a:p>
            <a:pPr marL="285750" lvl="0" indent="-285750">
              <a:buFont typeface="Wingdings" panose="05000000000000000000" pitchFamily="2" charset="2"/>
              <a:buChar char="v"/>
            </a:pPr>
            <a:r>
              <a:rPr lang="en-US" sz="2400" dirty="0"/>
              <a:t>To raise </a:t>
            </a:r>
            <a:r>
              <a:rPr lang="en-US" sz="2400" dirty="0">
                <a:latin typeface="Times New Roman" panose="02020603050405020304" pitchFamily="18" charset="0"/>
                <a:cs typeface="Times New Roman" panose="02020603050405020304" pitchFamily="18" charset="0"/>
              </a:rPr>
              <a:t>awareness about the risks and impact of breast cancer, promote early detection, and support those affected.</a:t>
            </a:r>
          </a:p>
          <a:p>
            <a:pPr marL="285750" lvl="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Scope of the report </a:t>
            </a:r>
          </a:p>
          <a:p>
            <a:pPr marL="285750" lvl="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Discuss breast cancer statistics and trends in Ghana and globally</a:t>
            </a:r>
          </a:p>
          <a:p>
            <a:pPr marL="285750" lvl="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Explore risk factors, symptoms, and detection methods</a:t>
            </a:r>
          </a:p>
          <a:p>
            <a:pPr lvl="0"/>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5915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1BFE8-EDC7-7A97-C86D-F9BEAD185A9C}"/>
              </a:ext>
            </a:extLst>
          </p:cNvPr>
          <p:cNvSpPr>
            <a:spLocks noGrp="1"/>
          </p:cNvSpPr>
          <p:nvPr>
            <p:ph type="ctrTitle"/>
          </p:nvPr>
        </p:nvSpPr>
        <p:spPr>
          <a:xfrm>
            <a:off x="1672935" y="83126"/>
            <a:ext cx="9852459" cy="779316"/>
          </a:xfrm>
        </p:spPr>
        <p:txBody>
          <a:bodyPr>
            <a:normAutofit/>
          </a:bodyPr>
          <a:lstStyle/>
          <a:p>
            <a:r>
              <a:rPr lang="en-US" sz="1800" b="1" dirty="0"/>
              <a:t>PURPOSE AND SCOPE OF THE REPORT:OVERVIEW OF THE CHOSEN TOPIC &amp; EVENT COVERED</a:t>
            </a:r>
            <a:endParaRPr lang="en-US" sz="1800" dirty="0"/>
          </a:p>
        </p:txBody>
      </p:sp>
      <p:sp>
        <p:nvSpPr>
          <p:cNvPr id="3" name="Subtitle 2">
            <a:extLst>
              <a:ext uri="{FF2B5EF4-FFF2-40B4-BE49-F238E27FC236}">
                <a16:creationId xmlns:a16="http://schemas.microsoft.com/office/drawing/2014/main" id="{1BCE6399-A465-B9E8-7DC1-D559A8977C75}"/>
              </a:ext>
            </a:extLst>
          </p:cNvPr>
          <p:cNvSpPr>
            <a:spLocks noGrp="1"/>
          </p:cNvSpPr>
          <p:nvPr>
            <p:ph type="subTitle" idx="1"/>
          </p:nvPr>
        </p:nvSpPr>
        <p:spPr>
          <a:xfrm>
            <a:off x="1870363" y="1319646"/>
            <a:ext cx="9486901" cy="4769427"/>
          </a:xfrm>
        </p:spPr>
        <p:txBody>
          <a:bodyPr/>
          <a:lstStyle/>
          <a:p>
            <a:pPr marL="285750" lvl="0" indent="-285750">
              <a:buFont typeface="Wingdings" panose="05000000000000000000" pitchFamily="2" charset="2"/>
              <a:buChar char="v"/>
            </a:pPr>
            <a:r>
              <a:rPr lang="en-US" dirty="0"/>
              <a:t>Highlight treatment options and support resources</a:t>
            </a:r>
          </a:p>
          <a:p>
            <a:pPr marL="285750" lvl="0" indent="-285750">
              <a:buFont typeface="Wingdings" panose="05000000000000000000" pitchFamily="2" charset="2"/>
              <a:buChar char="v"/>
            </a:pPr>
            <a:r>
              <a:rPr lang="en-US" dirty="0"/>
              <a:t>Emphasize the importance of early detection and screening</a:t>
            </a:r>
          </a:p>
          <a:p>
            <a:pPr marL="285750" lvl="0" indent="-285750">
              <a:buFont typeface="Wingdings" panose="05000000000000000000" pitchFamily="2" charset="2"/>
              <a:buChar char="v"/>
            </a:pPr>
            <a:r>
              <a:rPr lang="en-US" dirty="0"/>
              <a:t>Events Covered:</a:t>
            </a:r>
          </a:p>
          <a:p>
            <a:pPr marL="285750" indent="-285750">
              <a:buFont typeface="Wingdings" panose="05000000000000000000" pitchFamily="2" charset="2"/>
              <a:buChar char="v"/>
            </a:pPr>
            <a:r>
              <a:rPr lang="en-US" dirty="0"/>
              <a:t>Interviews with breast cancer survivors and healthcare professionals</a:t>
            </a:r>
          </a:p>
          <a:p>
            <a:pPr marL="285750" indent="-285750">
              <a:buFont typeface="Wingdings" panose="05000000000000000000" pitchFamily="2" charset="2"/>
              <a:buChar char="v"/>
            </a:pPr>
            <a:endParaRPr lang="en-US" dirty="0"/>
          </a:p>
          <a:p>
            <a:r>
              <a:rPr lang="en-US" b="1" dirty="0"/>
              <a:t>WHAT IS BREAST CANCER?</a:t>
            </a:r>
          </a:p>
          <a:p>
            <a:r>
              <a:rPr lang="en-US" dirty="0"/>
              <a:t>Breast cancer is a disease where cells in the breast grow in an uncontrolled way. Normally, your body’s cells grow, divide, and die in an orderly pattern. But when some cells start growing too fast and don’t stop when they should, they can form a lump (called a tumor).</a:t>
            </a:r>
          </a:p>
        </p:txBody>
      </p:sp>
    </p:spTree>
    <p:extLst>
      <p:ext uri="{BB962C8B-B14F-4D97-AF65-F5344CB8AC3E}">
        <p14:creationId xmlns:p14="http://schemas.microsoft.com/office/powerpoint/2010/main" val="3531438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757B5-6BE1-189C-D7F3-6D9221659A5E}"/>
              </a:ext>
            </a:extLst>
          </p:cNvPr>
          <p:cNvSpPr>
            <a:spLocks noGrp="1"/>
          </p:cNvSpPr>
          <p:nvPr>
            <p:ph type="ctrTitle"/>
          </p:nvPr>
        </p:nvSpPr>
        <p:spPr>
          <a:xfrm>
            <a:off x="1756064" y="114301"/>
            <a:ext cx="10048009" cy="1891144"/>
          </a:xfrm>
        </p:spPr>
        <p:txBody>
          <a:bodyPr>
            <a:noAutofit/>
          </a:bodyPr>
          <a:lstStyle/>
          <a:p>
            <a:pPr marL="571500" indent="-571500">
              <a:buFont typeface="Wingdings" panose="05000000000000000000" pitchFamily="2" charset="2"/>
              <a:buChar char="Ø"/>
            </a:pPr>
            <a:r>
              <a:rPr lang="fr-FR" sz="3600" dirty="0"/>
              <a:t>MAIN CAUSES,SYMPTOMS AND HOW TO REDUCE RISK OF BREAST CANCER </a:t>
            </a:r>
            <a:endParaRPr lang="en-US" sz="3600" dirty="0"/>
          </a:p>
        </p:txBody>
      </p:sp>
      <p:sp>
        <p:nvSpPr>
          <p:cNvPr id="3" name="Subtitle 2">
            <a:extLst>
              <a:ext uri="{FF2B5EF4-FFF2-40B4-BE49-F238E27FC236}">
                <a16:creationId xmlns:a16="http://schemas.microsoft.com/office/drawing/2014/main" id="{FCCEF611-2A0B-C16D-11F0-F9884433AEAA}"/>
              </a:ext>
            </a:extLst>
          </p:cNvPr>
          <p:cNvSpPr>
            <a:spLocks noGrp="1"/>
          </p:cNvSpPr>
          <p:nvPr>
            <p:ph type="subTitle" idx="1"/>
          </p:nvPr>
        </p:nvSpPr>
        <p:spPr>
          <a:xfrm>
            <a:off x="2058183" y="2592533"/>
            <a:ext cx="8915399" cy="4520046"/>
          </a:xfrm>
        </p:spPr>
        <p:txBody>
          <a:bodyPr/>
          <a:lstStyle/>
          <a:p>
            <a:r>
              <a:rPr lang="en-US" dirty="0"/>
              <a:t>Breast cancer happens when cells in the breast grow and divide abnormally. The exact cause isn't always clear, but things like family history, aging, unhealthy lifestyle habits (poor diet, lack of exercise, or alcohol use), and hormonal factors (like starting menstruation early or not breastfeeding) can increase risk. Having a risk factor doesn't mean you'll definitely get breast cancer – being aware helps you take preventive steps early.</a:t>
            </a:r>
          </a:p>
          <a:p>
            <a:endParaRPr lang="en-US" dirty="0"/>
          </a:p>
          <a:p>
            <a:r>
              <a:rPr lang="en-US" b="1" dirty="0"/>
              <a:t>How can women reduce their risk of developing breast cancer?</a:t>
            </a:r>
          </a:p>
          <a:p>
            <a:pPr marL="285750" indent="-285750">
              <a:buFont typeface="Wingdings" panose="05000000000000000000" pitchFamily="2" charset="2"/>
              <a:buChar char="Ø"/>
            </a:pPr>
            <a:r>
              <a:rPr lang="en-US" b="1" dirty="0"/>
              <a:t>Eat well (more fruits,veggies,less processed food)</a:t>
            </a:r>
          </a:p>
          <a:p>
            <a:pPr marL="285750" indent="-285750">
              <a:buFont typeface="Wingdings" panose="05000000000000000000" pitchFamily="2" charset="2"/>
              <a:buChar char="Ø"/>
            </a:pPr>
            <a:r>
              <a:rPr lang="en-US" b="1" dirty="0"/>
              <a:t>Exercise regularly: Even 30 minutes a day makes a difference.</a:t>
            </a:r>
          </a:p>
          <a:p>
            <a:pPr marL="285750" indent="-285750">
              <a:buFont typeface="Wingdings" panose="05000000000000000000" pitchFamily="2" charset="2"/>
              <a:buChar char="Ø"/>
            </a:pPr>
            <a:r>
              <a:rPr lang="en-US" b="1" dirty="0"/>
              <a:t>Avoid smoking and limit alcohol</a:t>
            </a:r>
          </a:p>
        </p:txBody>
      </p:sp>
    </p:spTree>
    <p:extLst>
      <p:ext uri="{BB962C8B-B14F-4D97-AF65-F5344CB8AC3E}">
        <p14:creationId xmlns:p14="http://schemas.microsoft.com/office/powerpoint/2010/main" val="2350434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22BA1-E7CF-E880-B2D9-CB0E08FD2ECC}"/>
              </a:ext>
            </a:extLst>
          </p:cNvPr>
          <p:cNvSpPr>
            <a:spLocks noGrp="1"/>
          </p:cNvSpPr>
          <p:nvPr>
            <p:ph type="ctrTitle"/>
          </p:nvPr>
        </p:nvSpPr>
        <p:spPr>
          <a:xfrm>
            <a:off x="1430625" y="93519"/>
            <a:ext cx="9486900" cy="1278082"/>
          </a:xfrm>
        </p:spPr>
        <p:txBody>
          <a:bodyPr>
            <a:normAutofit/>
          </a:bodyPr>
          <a:lstStyle/>
          <a:p>
            <a:r>
              <a:rPr lang="fr-FR" sz="3600" dirty="0"/>
              <a:t>MAIN CAUSES,SYMPTOMS AND HOW TO REDUCE RISK OF BREAST CANCER </a:t>
            </a:r>
            <a:endParaRPr lang="en-US" sz="3600" dirty="0"/>
          </a:p>
        </p:txBody>
      </p:sp>
      <p:sp>
        <p:nvSpPr>
          <p:cNvPr id="3" name="Subtitle 2">
            <a:extLst>
              <a:ext uri="{FF2B5EF4-FFF2-40B4-BE49-F238E27FC236}">
                <a16:creationId xmlns:a16="http://schemas.microsoft.com/office/drawing/2014/main" id="{84C90882-F386-98EF-CC96-9601106C29EB}"/>
              </a:ext>
            </a:extLst>
          </p:cNvPr>
          <p:cNvSpPr>
            <a:spLocks noGrp="1"/>
          </p:cNvSpPr>
          <p:nvPr>
            <p:ph type="subTitle" idx="1"/>
          </p:nvPr>
        </p:nvSpPr>
        <p:spPr>
          <a:xfrm>
            <a:off x="1716376" y="2969361"/>
            <a:ext cx="8915399" cy="3358703"/>
          </a:xfrm>
        </p:spPr>
        <p:txBody>
          <a:bodyPr/>
          <a:lstStyle/>
          <a:p>
            <a:pPr marL="285750" indent="-285750">
              <a:buFont typeface="Wingdings" panose="05000000000000000000" pitchFamily="2" charset="2"/>
              <a:buChar char="Ø"/>
            </a:pPr>
            <a:r>
              <a:rPr lang="en-US" dirty="0"/>
              <a:t>Do monthly breast self-exams and go for regular check-ups/screenings.</a:t>
            </a:r>
          </a:p>
          <a:p>
            <a:pPr marL="285750" indent="-285750">
              <a:buFont typeface="Wingdings" panose="05000000000000000000" pitchFamily="2" charset="2"/>
              <a:buChar char="Ø"/>
            </a:pPr>
            <a:r>
              <a:rPr lang="en-US" dirty="0"/>
              <a:t>Breastfeeding also helps reduce risk.</a:t>
            </a:r>
          </a:p>
          <a:p>
            <a:endParaRPr lang="en-US" dirty="0"/>
          </a:p>
          <a:p>
            <a:r>
              <a:rPr lang="en-US" dirty="0"/>
              <a:t>If you have a family history, discuss it with your doctor early so you can be monitored closely.</a:t>
            </a:r>
          </a:p>
        </p:txBody>
      </p:sp>
    </p:spTree>
    <p:extLst>
      <p:ext uri="{BB962C8B-B14F-4D97-AF65-F5344CB8AC3E}">
        <p14:creationId xmlns:p14="http://schemas.microsoft.com/office/powerpoint/2010/main" val="415270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63BF8-747A-2DFD-42B9-2DA881E1C971}"/>
              </a:ext>
            </a:extLst>
          </p:cNvPr>
          <p:cNvSpPr>
            <a:spLocks noGrp="1"/>
          </p:cNvSpPr>
          <p:nvPr>
            <p:ph type="ctrTitle"/>
          </p:nvPr>
        </p:nvSpPr>
        <p:spPr>
          <a:xfrm>
            <a:off x="1870364" y="1"/>
            <a:ext cx="9634248" cy="1413164"/>
          </a:xfrm>
        </p:spPr>
        <p:txBody>
          <a:bodyPr>
            <a:normAutofit/>
          </a:bodyPr>
          <a:lstStyle/>
          <a:p>
            <a:r>
              <a:rPr lang="fr-FR" sz="3600" dirty="0"/>
              <a:t>MAIN CAUSES,SYMPTOMS AND HOW TO REDUCE RISK OF BREAST CANCER </a:t>
            </a:r>
            <a:endParaRPr lang="en-US" sz="3600" dirty="0"/>
          </a:p>
        </p:txBody>
      </p:sp>
      <p:sp>
        <p:nvSpPr>
          <p:cNvPr id="3" name="Subtitle 2">
            <a:extLst>
              <a:ext uri="{FF2B5EF4-FFF2-40B4-BE49-F238E27FC236}">
                <a16:creationId xmlns:a16="http://schemas.microsoft.com/office/drawing/2014/main" id="{B3B47361-3AC2-A6D9-8D8F-82EC56B8F767}"/>
              </a:ext>
            </a:extLst>
          </p:cNvPr>
          <p:cNvSpPr>
            <a:spLocks noGrp="1"/>
          </p:cNvSpPr>
          <p:nvPr>
            <p:ph type="subTitle" idx="1"/>
          </p:nvPr>
        </p:nvSpPr>
        <p:spPr>
          <a:xfrm>
            <a:off x="1693718" y="1600201"/>
            <a:ext cx="9208223" cy="5257798"/>
          </a:xfrm>
        </p:spPr>
        <p:txBody>
          <a:bodyPr/>
          <a:lstStyle/>
          <a:p>
            <a:r>
              <a:rPr lang="fr-FR" dirty="0"/>
              <a:t>What are the symptoms of Breast Cancer ?</a:t>
            </a:r>
          </a:p>
          <a:p>
            <a:pPr marL="342900" indent="-342900">
              <a:buAutoNum type="arabicPeriod"/>
            </a:pPr>
            <a:r>
              <a:rPr lang="en-US" dirty="0"/>
              <a:t> A lump or swelling in the breast or underarm.</a:t>
            </a:r>
          </a:p>
          <a:p>
            <a:pPr marL="342900" indent="-342900">
              <a:buAutoNum type="arabicPeriod"/>
            </a:pPr>
            <a:r>
              <a:rPr lang="en-US" dirty="0"/>
              <a:t> Changes in breast shape or size.</a:t>
            </a:r>
          </a:p>
          <a:p>
            <a:pPr marL="342900" indent="-342900">
              <a:buAutoNum type="arabicPeriod"/>
            </a:pPr>
            <a:r>
              <a:rPr lang="en-US" dirty="0"/>
              <a:t> Skin dimpling, redness, or scaling.</a:t>
            </a:r>
          </a:p>
          <a:p>
            <a:pPr marL="342900" indent="-342900">
              <a:buAutoNum type="arabicPeriod"/>
            </a:pPr>
            <a:r>
              <a:rPr lang="en-US" dirty="0"/>
              <a:t> Nipple changes - pain, discharge, or pulling inwards.</a:t>
            </a:r>
          </a:p>
          <a:p>
            <a:pPr marL="342900" indent="-342900">
              <a:buAutoNum type="arabicPeriod"/>
            </a:pPr>
            <a:endParaRPr lang="en-US" dirty="0"/>
          </a:p>
          <a:p>
            <a:pPr marL="342900" indent="-342900">
              <a:buAutoNum type="arabicPeriod"/>
            </a:pPr>
            <a:endParaRPr lang="en-US" dirty="0"/>
          </a:p>
          <a:p>
            <a:r>
              <a:rPr lang="en-US" dirty="0"/>
              <a:t>If you notice anything unusual, don't panic - get checked right away. Early action can save your life.</a:t>
            </a:r>
          </a:p>
        </p:txBody>
      </p:sp>
    </p:spTree>
    <p:extLst>
      <p:ext uri="{BB962C8B-B14F-4D97-AF65-F5344CB8AC3E}">
        <p14:creationId xmlns:p14="http://schemas.microsoft.com/office/powerpoint/2010/main" val="1842159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6EE1B9-A537-9B94-EA10-5746A4233E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336" y="75610"/>
            <a:ext cx="5520825" cy="6706780"/>
          </a:xfrm>
          <a:prstGeom prst="rect">
            <a:avLst/>
          </a:prstGeom>
        </p:spPr>
      </p:pic>
      <p:pic>
        <p:nvPicPr>
          <p:cNvPr id="5" name="Picture 4">
            <a:extLst>
              <a:ext uri="{FF2B5EF4-FFF2-40B4-BE49-F238E27FC236}">
                <a16:creationId xmlns:a16="http://schemas.microsoft.com/office/drawing/2014/main" id="{A7BB3FB6-C125-0403-BEEF-B3FFFFFB0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1175" y="151220"/>
            <a:ext cx="5520825" cy="6555560"/>
          </a:xfrm>
          <a:prstGeom prst="rect">
            <a:avLst/>
          </a:prstGeom>
        </p:spPr>
      </p:pic>
    </p:spTree>
    <p:extLst>
      <p:ext uri="{BB962C8B-B14F-4D97-AF65-F5344CB8AC3E}">
        <p14:creationId xmlns:p14="http://schemas.microsoft.com/office/powerpoint/2010/main" val="735931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lose-up of a person's chest">
            <a:extLst>
              <a:ext uri="{FF2B5EF4-FFF2-40B4-BE49-F238E27FC236}">
                <a16:creationId xmlns:a16="http://schemas.microsoft.com/office/drawing/2014/main" id="{91874CBC-FA35-E9DF-D854-BD0BCADFE9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4865" y="124691"/>
            <a:ext cx="5321150" cy="6602168"/>
          </a:xfrm>
          <a:prstGeom prst="rect">
            <a:avLst/>
          </a:prstGeom>
        </p:spPr>
      </p:pic>
      <p:pic>
        <p:nvPicPr>
          <p:cNvPr id="5" name="Picture 4" descr="A close-up of a person's chest&#10;&#10;AI-generated content may be incorrect.">
            <a:extLst>
              <a:ext uri="{FF2B5EF4-FFF2-40B4-BE49-F238E27FC236}">
                <a16:creationId xmlns:a16="http://schemas.microsoft.com/office/drawing/2014/main" id="{11312E57-877E-9EEC-2BB8-2FB49D7F1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2551" y="199696"/>
            <a:ext cx="4134507" cy="6232634"/>
          </a:xfrm>
          <a:prstGeom prst="rect">
            <a:avLst/>
          </a:prstGeom>
        </p:spPr>
      </p:pic>
    </p:spTree>
    <p:extLst>
      <p:ext uri="{BB962C8B-B14F-4D97-AF65-F5344CB8AC3E}">
        <p14:creationId xmlns:p14="http://schemas.microsoft.com/office/powerpoint/2010/main" val="1128989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5F2EF-12B9-9672-9379-C4713F70B056}"/>
              </a:ext>
            </a:extLst>
          </p:cNvPr>
          <p:cNvSpPr>
            <a:spLocks noGrp="1"/>
          </p:cNvSpPr>
          <p:nvPr>
            <p:ph type="ctrTitle"/>
          </p:nvPr>
        </p:nvSpPr>
        <p:spPr>
          <a:xfrm>
            <a:off x="1943100" y="0"/>
            <a:ext cx="9561512" cy="954337"/>
          </a:xfrm>
        </p:spPr>
        <p:txBody>
          <a:bodyPr>
            <a:normAutofit/>
          </a:bodyPr>
          <a:lstStyle/>
          <a:p>
            <a:r>
              <a:rPr lang="fr-FR" sz="3600" b="1" dirty="0"/>
              <a:t>PROJECT DESCRIPTION</a:t>
            </a:r>
            <a:endParaRPr lang="en-US" sz="3600" b="1" dirty="0"/>
          </a:p>
        </p:txBody>
      </p:sp>
      <p:sp>
        <p:nvSpPr>
          <p:cNvPr id="3" name="Subtitle 2">
            <a:extLst>
              <a:ext uri="{FF2B5EF4-FFF2-40B4-BE49-F238E27FC236}">
                <a16:creationId xmlns:a16="http://schemas.microsoft.com/office/drawing/2014/main" id="{EA3CDA31-700F-80C0-F458-47AF9AE15004}"/>
              </a:ext>
            </a:extLst>
          </p:cNvPr>
          <p:cNvSpPr>
            <a:spLocks noGrp="1"/>
          </p:cNvSpPr>
          <p:nvPr>
            <p:ph type="subTitle" idx="1"/>
          </p:nvPr>
        </p:nvSpPr>
        <p:spPr>
          <a:xfrm>
            <a:off x="1943100" y="1153391"/>
            <a:ext cx="9747330" cy="5536775"/>
          </a:xfrm>
        </p:spPr>
        <p:txBody>
          <a:bodyPr>
            <a:normAutofit/>
          </a:bodyPr>
          <a:lstStyle/>
          <a:p>
            <a:r>
              <a:rPr lang="en-US" dirty="0"/>
              <a:t>So, the story was about exposing the dangers of breast cancer which literally highlighted above some key considerations needed to take in, our rationale for selecting the topic "Exposing the Dangers of Breast Cancer is to </a:t>
            </a:r>
          </a:p>
          <a:p>
            <a:pPr lvl="0"/>
            <a:r>
              <a:rPr lang="en-US" dirty="0"/>
              <a:t>Encourage early detection and screening  </a:t>
            </a:r>
          </a:p>
          <a:p>
            <a:pPr lvl="0"/>
            <a:r>
              <a:rPr lang="en-US" dirty="0"/>
              <a:t>Promote understanding of risk factors and symptoms</a:t>
            </a:r>
          </a:p>
          <a:p>
            <a:pPr lvl="0"/>
            <a:r>
              <a:rPr lang="en-US" dirty="0"/>
              <a:t>Support those affected by the disease</a:t>
            </a:r>
          </a:p>
          <a:p>
            <a:r>
              <a:rPr lang="en-US" dirty="0"/>
              <a:t>Contribute to reducing death rates</a:t>
            </a:r>
          </a:p>
          <a:p>
            <a:endParaRPr lang="en-US" dirty="0"/>
          </a:p>
          <a:p>
            <a:r>
              <a:rPr lang="en-US" b="1" dirty="0"/>
              <a:t>Let's have a look at our target audience</a:t>
            </a:r>
            <a:r>
              <a:rPr lang="en-US" dirty="0"/>
              <a:t>:</a:t>
            </a:r>
          </a:p>
          <a:p>
            <a:r>
              <a:rPr lang="en-US" dirty="0"/>
              <a:t> </a:t>
            </a:r>
          </a:p>
          <a:p>
            <a:pPr marL="285750" lvl="0" indent="-285750">
              <a:buFont typeface="Wingdings" panose="05000000000000000000" pitchFamily="2" charset="2"/>
              <a:buChar char="q"/>
            </a:pPr>
            <a:r>
              <a:rPr lang="en-US" dirty="0"/>
              <a:t> Women and men in Ghana, particularly those aged 20-50</a:t>
            </a:r>
          </a:p>
          <a:p>
            <a:pPr marL="285750" lvl="0" indent="-285750">
              <a:buFont typeface="Wingdings" panose="05000000000000000000" pitchFamily="2" charset="2"/>
              <a:buChar char="q"/>
            </a:pPr>
            <a:r>
              <a:rPr lang="en-US" dirty="0"/>
              <a:t> Individuals with a family history of breast cancer</a:t>
            </a:r>
          </a:p>
          <a:p>
            <a:pPr marL="285750" lvl="0" indent="-285750">
              <a:buFont typeface="Wingdings" panose="05000000000000000000" pitchFamily="2" charset="2"/>
              <a:buChar char="q"/>
            </a:pPr>
            <a:r>
              <a:rPr lang="en-US" dirty="0"/>
              <a:t> Students</a:t>
            </a:r>
          </a:p>
          <a:p>
            <a:pPr marL="285750" lvl="0" indent="-285750">
              <a:buFont typeface="Wingdings" panose="05000000000000000000" pitchFamily="2" charset="2"/>
              <a:buChar char="q"/>
            </a:pPr>
            <a:r>
              <a:rPr lang="en-US" dirty="0"/>
              <a:t>Community leaders and organizations</a:t>
            </a:r>
          </a:p>
          <a:p>
            <a:endParaRPr lang="en-US" dirty="0"/>
          </a:p>
        </p:txBody>
      </p:sp>
    </p:spTree>
    <p:extLst>
      <p:ext uri="{BB962C8B-B14F-4D97-AF65-F5344CB8AC3E}">
        <p14:creationId xmlns:p14="http://schemas.microsoft.com/office/powerpoint/2010/main" val="3322686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A650F-1398-3EA9-6938-7AD6191F79D6}"/>
              </a:ext>
            </a:extLst>
          </p:cNvPr>
          <p:cNvSpPr>
            <a:spLocks noGrp="1"/>
          </p:cNvSpPr>
          <p:nvPr>
            <p:ph type="ctrTitle"/>
          </p:nvPr>
        </p:nvSpPr>
        <p:spPr>
          <a:xfrm>
            <a:off x="2338086" y="199664"/>
            <a:ext cx="8634090" cy="1126284"/>
          </a:xfrm>
        </p:spPr>
        <p:txBody>
          <a:bodyPr/>
          <a:lstStyle/>
          <a:p>
            <a:r>
              <a:rPr lang="fr-FR" dirty="0"/>
              <a:t>PROJECT DESCRIPTION</a:t>
            </a:r>
            <a:endParaRPr lang="en-US" dirty="0"/>
          </a:p>
        </p:txBody>
      </p:sp>
      <p:sp>
        <p:nvSpPr>
          <p:cNvPr id="3" name="Subtitle 2">
            <a:extLst>
              <a:ext uri="{FF2B5EF4-FFF2-40B4-BE49-F238E27FC236}">
                <a16:creationId xmlns:a16="http://schemas.microsoft.com/office/drawing/2014/main" id="{8808110C-9BD7-795B-7288-6ACD10038955}"/>
              </a:ext>
            </a:extLst>
          </p:cNvPr>
          <p:cNvSpPr>
            <a:spLocks noGrp="1"/>
          </p:cNvSpPr>
          <p:nvPr>
            <p:ph type="subTitle" idx="1"/>
          </p:nvPr>
        </p:nvSpPr>
        <p:spPr>
          <a:xfrm>
            <a:off x="2338087" y="1325949"/>
            <a:ext cx="9166526" cy="4276198"/>
          </a:xfrm>
        </p:spPr>
        <p:txBody>
          <a:bodyPr/>
          <a:lstStyle/>
          <a:p>
            <a:r>
              <a:rPr lang="en-US" dirty="0"/>
              <a:t>Our relevance of this targeted audience Is that;</a:t>
            </a:r>
          </a:p>
          <a:p>
            <a:r>
              <a:rPr lang="en-US" dirty="0"/>
              <a:t> </a:t>
            </a:r>
          </a:p>
          <a:p>
            <a:pPr lvl="0"/>
            <a:r>
              <a:rPr lang="en-US" dirty="0"/>
              <a:t>1.Breast cancer affects many families in Ghana</a:t>
            </a:r>
          </a:p>
          <a:p>
            <a:pPr lvl="0"/>
            <a:r>
              <a:rPr lang="en-US" dirty="0"/>
              <a:t>2.Early detection and screening can improve survival rates</a:t>
            </a:r>
          </a:p>
          <a:p>
            <a:pPr lvl="0"/>
            <a:r>
              <a:rPr lang="en-US" dirty="0"/>
              <a:t>3.Awareness and education can reduce stigma and promote support</a:t>
            </a:r>
          </a:p>
          <a:p>
            <a:pPr lvl="0"/>
            <a:r>
              <a:rPr lang="en-US" dirty="0"/>
              <a:t>4.Empowering individuals and communities to take action</a:t>
            </a:r>
          </a:p>
          <a:p>
            <a:r>
              <a:rPr lang="en-US" dirty="0"/>
              <a:t> </a:t>
            </a:r>
          </a:p>
          <a:p>
            <a:r>
              <a:rPr lang="en-US" dirty="0"/>
              <a:t>Our research and gathering of this information is done through interview with a healthcare professional </a:t>
            </a:r>
          </a:p>
          <a:p>
            <a:endParaRPr lang="en-US" dirty="0"/>
          </a:p>
        </p:txBody>
      </p:sp>
    </p:spTree>
    <p:extLst>
      <p:ext uri="{BB962C8B-B14F-4D97-AF65-F5344CB8AC3E}">
        <p14:creationId xmlns:p14="http://schemas.microsoft.com/office/powerpoint/2010/main" val="86373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AE49-FB40-6F1F-652D-8FC74B5E2B41}"/>
              </a:ext>
            </a:extLst>
          </p:cNvPr>
          <p:cNvSpPr>
            <a:spLocks noGrp="1"/>
          </p:cNvSpPr>
          <p:nvPr>
            <p:ph type="ctrTitle"/>
          </p:nvPr>
        </p:nvSpPr>
        <p:spPr>
          <a:xfrm>
            <a:off x="2419109" y="104173"/>
            <a:ext cx="9085503" cy="850166"/>
          </a:xfrm>
        </p:spPr>
        <p:txBody>
          <a:bodyPr>
            <a:normAutofit/>
          </a:bodyPr>
          <a:lstStyle/>
          <a:p>
            <a:r>
              <a:rPr lang="fr-FR" sz="3600" dirty="0"/>
              <a:t>PROJECT DESCRIPTION</a:t>
            </a:r>
            <a:endParaRPr lang="en-US" sz="3600" dirty="0"/>
          </a:p>
        </p:txBody>
      </p:sp>
      <p:sp>
        <p:nvSpPr>
          <p:cNvPr id="3" name="Subtitle 2">
            <a:extLst>
              <a:ext uri="{FF2B5EF4-FFF2-40B4-BE49-F238E27FC236}">
                <a16:creationId xmlns:a16="http://schemas.microsoft.com/office/drawing/2014/main" id="{0D0DDC61-4B47-A5AA-4FC4-405D0D462169}"/>
              </a:ext>
            </a:extLst>
          </p:cNvPr>
          <p:cNvSpPr>
            <a:spLocks noGrp="1"/>
          </p:cNvSpPr>
          <p:nvPr>
            <p:ph type="subTitle" idx="1"/>
          </p:nvPr>
        </p:nvSpPr>
        <p:spPr>
          <a:xfrm>
            <a:off x="2419109" y="1898248"/>
            <a:ext cx="8915399" cy="3055717"/>
          </a:xfrm>
        </p:spPr>
        <p:txBody>
          <a:bodyPr/>
          <a:lstStyle/>
          <a:p>
            <a:r>
              <a:rPr lang="en-US" dirty="0"/>
              <a:t>The team produced this news item by </a:t>
            </a:r>
          </a:p>
          <a:p>
            <a:r>
              <a:rPr lang="en-US" dirty="0"/>
              <a:t> </a:t>
            </a:r>
          </a:p>
          <a:p>
            <a:pPr marL="285750" lvl="0" indent="-285750">
              <a:buFont typeface="Wingdings" panose="05000000000000000000" pitchFamily="2" charset="2"/>
              <a:buChar char="q"/>
            </a:pPr>
            <a:r>
              <a:rPr lang="en-US" dirty="0"/>
              <a:t>Finding treatment options</a:t>
            </a:r>
          </a:p>
          <a:p>
            <a:pPr marL="285750" lvl="0" indent="-285750">
              <a:buFont typeface="Wingdings" panose="05000000000000000000" pitchFamily="2" charset="2"/>
              <a:buChar char="q"/>
            </a:pPr>
            <a:r>
              <a:rPr lang="en-US" dirty="0"/>
              <a:t>Conducting interviews with experts and survivors.</a:t>
            </a:r>
          </a:p>
          <a:p>
            <a:pPr marL="285750" lvl="0" indent="-285750">
              <a:buFont typeface="Wingdings" panose="05000000000000000000" pitchFamily="2" charset="2"/>
              <a:buChar char="q"/>
            </a:pPr>
            <a:r>
              <a:rPr lang="en-US" dirty="0"/>
              <a:t>Recording voiceovers or conducting live interviews</a:t>
            </a:r>
          </a:p>
          <a:p>
            <a:r>
              <a:rPr lang="en-US" dirty="0"/>
              <a:t> </a:t>
            </a:r>
          </a:p>
          <a:p>
            <a:endParaRPr lang="en-US" dirty="0"/>
          </a:p>
        </p:txBody>
      </p:sp>
    </p:spTree>
    <p:extLst>
      <p:ext uri="{BB962C8B-B14F-4D97-AF65-F5344CB8AC3E}">
        <p14:creationId xmlns:p14="http://schemas.microsoft.com/office/powerpoint/2010/main" val="12976431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58E96-5EE9-3EF1-46BF-99A724791CDA}"/>
              </a:ext>
            </a:extLst>
          </p:cNvPr>
          <p:cNvSpPr>
            <a:spLocks noGrp="1"/>
          </p:cNvSpPr>
          <p:nvPr>
            <p:ph type="ctrTitle"/>
          </p:nvPr>
        </p:nvSpPr>
        <p:spPr>
          <a:xfrm>
            <a:off x="1744261" y="234387"/>
            <a:ext cx="8915399" cy="992529"/>
          </a:xfrm>
        </p:spPr>
        <p:txBody>
          <a:bodyPr>
            <a:normAutofit/>
          </a:bodyPr>
          <a:lstStyle/>
          <a:p>
            <a:r>
              <a:rPr lang="fr-FR" sz="3600" dirty="0"/>
              <a:t>ALLOCATION OF ROLES </a:t>
            </a:r>
            <a:endParaRPr lang="en-US" sz="3600" dirty="0"/>
          </a:p>
        </p:txBody>
      </p:sp>
      <p:sp>
        <p:nvSpPr>
          <p:cNvPr id="3" name="Subtitle 2">
            <a:extLst>
              <a:ext uri="{FF2B5EF4-FFF2-40B4-BE49-F238E27FC236}">
                <a16:creationId xmlns:a16="http://schemas.microsoft.com/office/drawing/2014/main" id="{A138E860-4C98-64B9-9A17-7AA0DAF02D00}"/>
              </a:ext>
            </a:extLst>
          </p:cNvPr>
          <p:cNvSpPr>
            <a:spLocks noGrp="1"/>
          </p:cNvSpPr>
          <p:nvPr>
            <p:ph type="subTitle" idx="1"/>
          </p:nvPr>
        </p:nvSpPr>
        <p:spPr>
          <a:xfrm>
            <a:off x="1744261" y="1226917"/>
            <a:ext cx="9760351" cy="4676746"/>
          </a:xfrm>
        </p:spPr>
        <p:txBody>
          <a:bodyPr/>
          <a:lstStyle/>
          <a:p>
            <a:r>
              <a:rPr lang="en-US" dirty="0"/>
              <a:t>Famous Klutse – Presenter</a:t>
            </a:r>
          </a:p>
          <a:p>
            <a:r>
              <a:rPr lang="en-US" dirty="0"/>
              <a:t>Quarshie Emmanuella -Writer</a:t>
            </a:r>
          </a:p>
          <a:p>
            <a:r>
              <a:rPr lang="en-US" dirty="0"/>
              <a:t>Ankara Dorcas -Researcher</a:t>
            </a:r>
          </a:p>
          <a:p>
            <a:r>
              <a:rPr lang="en-US" dirty="0"/>
              <a:t>Addo Emmanuel Sowah – Editor</a:t>
            </a:r>
          </a:p>
          <a:p>
            <a:r>
              <a:rPr lang="en-US" dirty="0"/>
              <a:t>Boamah Diana – Writer</a:t>
            </a:r>
          </a:p>
          <a:p>
            <a:r>
              <a:rPr lang="de-AT" dirty="0"/>
              <a:t>Franklina Adu – Organizer</a:t>
            </a:r>
            <a:endParaRPr lang="en-US" dirty="0"/>
          </a:p>
          <a:p>
            <a:r>
              <a:rPr lang="de-AT" dirty="0"/>
              <a:t>Amonu Esther – Researcher</a:t>
            </a:r>
            <a:endParaRPr lang="en-US" dirty="0"/>
          </a:p>
          <a:p>
            <a:r>
              <a:rPr lang="en-US" dirty="0"/>
              <a:t>Foresight Fadilatu Yaro -Interviewer </a:t>
            </a:r>
          </a:p>
          <a:p>
            <a:r>
              <a:rPr lang="de-AT" dirty="0"/>
              <a:t>Edem Sika Kumi-Del -Editor</a:t>
            </a:r>
            <a:endParaRPr lang="en-US" dirty="0"/>
          </a:p>
          <a:p>
            <a:r>
              <a:rPr lang="de-AT" dirty="0"/>
              <a:t> </a:t>
            </a:r>
            <a:endParaRPr lang="en-US" dirty="0"/>
          </a:p>
          <a:p>
            <a:endParaRPr lang="en-US" dirty="0"/>
          </a:p>
        </p:txBody>
      </p:sp>
    </p:spTree>
    <p:extLst>
      <p:ext uri="{BB962C8B-B14F-4D97-AF65-F5344CB8AC3E}">
        <p14:creationId xmlns:p14="http://schemas.microsoft.com/office/powerpoint/2010/main" val="406436169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124</TotalTime>
  <Words>824</Words>
  <Application>Microsoft Office PowerPoint</Application>
  <PresentationFormat>Widescreen</PresentationFormat>
  <Paragraphs>95</Paragraphs>
  <Slides>13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Arial</vt:lpstr>
      <vt:lpstr>Century Gothic</vt:lpstr>
      <vt:lpstr>Times New Roman</vt:lpstr>
      <vt:lpstr>Wingdings</vt:lpstr>
      <vt:lpstr>Wingdings 3</vt:lpstr>
      <vt:lpstr>Wisp</vt:lpstr>
      <vt:lpstr>UNIVERSITY OF PROFESSIONAL STUDIES,ACCRA NEWS WRITING AND REPORTING GROUP EIGHT PROJECT</vt:lpstr>
      <vt:lpstr>INTRODUCTION</vt:lpstr>
      <vt:lpstr>PURPOSE AND SCOPE OF THE REPORT:OVERVIEW OF THE CHOSEN TOPIC &amp; EVENT COVERED:     Overview of Exposing the Dangers of Breast Cancer Topic: Exposing the Dangers of Breast Cancer </vt:lpstr>
      <vt:lpstr>PURPOSE AND SCOPE OF THE REPORT:OVERVIEW OF THE CHOSEN TOPIC &amp; EVENT COVERED</vt:lpstr>
      <vt:lpstr>MAIN CAUSES,SYMPTOMS AND HOW TO REDUCE RISK OF BREAST CANCER </vt:lpstr>
      <vt:lpstr>MAIN CAUSES,SYMPTOMS AND HOW TO REDUCE RISK OF BREAST CANCER </vt:lpstr>
      <vt:lpstr>MAIN CAUSES,SYMPTOMS AND HOW TO REDUCE RISK OF BREAST CANCER </vt:lpstr>
      <vt:lpstr>PowerPoint Presentation</vt:lpstr>
      <vt:lpstr>PowerPoint Presentation</vt:lpstr>
      <vt:lpstr>PROJECT DESCRIPTION</vt:lpstr>
      <vt:lpstr>PROJECT DESCRIPTION</vt:lpstr>
      <vt:lpstr>PROJECT DESCRIPTION</vt:lpstr>
      <vt:lpstr>ALLOCATION OF ROLES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Nana Yaa Panimaah Kusi</dc:creator>
  <cp:lastModifiedBy>Nana Yaa Panimaah Kusi</cp:lastModifiedBy>
  <cp:revision>1</cp:revision>
  <dcterms:created xsi:type="dcterms:W3CDTF">2025-12-09T18:44:39Z</dcterms:created>
  <dcterms:modified xsi:type="dcterms:W3CDTF">2025-12-09T20:49:25Z</dcterms:modified>
</cp:coreProperties>
</file>